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11" Type="http://schemas.openxmlformats.org/officeDocument/2006/relationships/slide" Target="slides/slide6.xml"/><Relationship Id="rId22" Type="http://schemas.openxmlformats.org/officeDocument/2006/relationships/font" Target="fonts/Nunito-italic.fntdata"/><Relationship Id="rId10" Type="http://schemas.openxmlformats.org/officeDocument/2006/relationships/slide" Target="slides/slide5.xml"/><Relationship Id="rId21" Type="http://schemas.openxmlformats.org/officeDocument/2006/relationships/font" Target="fonts/Nuni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cf6cf8855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acf6cf8855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cf6cf8855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acf6cf8855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cf6cf8855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acf6cf8855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cf6cf8855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cf6cf8855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acf6cf8855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acf6cf8855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cf6cf8855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cf6cf8855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acf6cf885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acf6cf885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acf6cf8855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acf6cf8855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cf6cf8855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cf6cf885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cf6cf8855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cf6cf8855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acf6cf8855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acf6cf8855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acf6cf8855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acf6cf8855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acf6cf8855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acf6cf8855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Relationship Id="rId4" Type="http://schemas.openxmlformats.org/officeDocument/2006/relationships/image" Target="../media/image16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Relationship Id="rId4" Type="http://schemas.openxmlformats.org/officeDocument/2006/relationships/image" Target="../media/image4.png"/><Relationship Id="rId5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12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Relationship Id="rId4" Type="http://schemas.openxmlformats.org/officeDocument/2006/relationships/image" Target="../media/image14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/>
        </p:nvSpPr>
        <p:spPr>
          <a:xfrm>
            <a:off x="6008775" y="4028375"/>
            <a:ext cx="3135300" cy="11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Группа: ИУ7-71б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Студентка: Сушина А.Д.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Преподаватель: Герцик Ю.Г.</a:t>
            </a:r>
            <a:endParaRPr/>
          </a:p>
        </p:txBody>
      </p:sp>
      <p:sp>
        <p:nvSpPr>
          <p:cNvPr id="129" name="Google Shape;129;p13"/>
          <p:cNvSpPr txBox="1"/>
          <p:nvPr/>
        </p:nvSpPr>
        <p:spPr>
          <a:xfrm>
            <a:off x="311700" y="1864575"/>
            <a:ext cx="8520600" cy="118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AF7B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Виды и организационные формы территориальных образований для реализации проектов. </a:t>
            </a:r>
            <a:endParaRPr sz="2300">
              <a:solidFill>
                <a:srgbClr val="AF7B5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300">
                <a:solidFill>
                  <a:srgbClr val="AF7B5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Особые экономические зоны, наукограды, технопарки, бизнес-инкубаторы, центры трансфера технологий, коллективного пользования научным оборудованием.</a:t>
            </a:r>
            <a:endParaRPr sz="4300">
              <a:solidFill>
                <a:srgbClr val="AF7B5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type="title"/>
          </p:nvPr>
        </p:nvSpPr>
        <p:spPr>
          <a:xfrm>
            <a:off x="819150" y="488125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Бизнес-инкубаторы</a:t>
            </a:r>
            <a:endParaRPr/>
          </a:p>
        </p:txBody>
      </p:sp>
      <p:sp>
        <p:nvSpPr>
          <p:cNvPr id="199" name="Google Shape;199;p22"/>
          <p:cNvSpPr txBox="1"/>
          <p:nvPr>
            <p:ph idx="2" type="body"/>
          </p:nvPr>
        </p:nvSpPr>
        <p:spPr>
          <a:xfrm>
            <a:off x="819150" y="1193125"/>
            <a:ext cx="7628100" cy="3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500"/>
              <a:t>В России сложились три основных модели бизнес-инкубаторов:</a:t>
            </a:r>
            <a:endParaRPr sz="1500"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500"/>
              <a:t>1) При технопарках. Такие бизнес-инкубаторы действуют на базе наукоемкого производства, высоких технологий.</a:t>
            </a:r>
            <a:endParaRPr sz="1500"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500"/>
              <a:t>2) Ориентированные на предпринимателей, связанных в основном с производством товаров народного потребления, с оказанием различных ремонтных и сервисных услуг.</a:t>
            </a:r>
            <a:endParaRPr sz="1500"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500"/>
              <a:t>3) Региональные бизнес-инкубаторы, созданные для решения хозяйственных проблем с учетом региональных приоритетов.</a:t>
            </a:r>
            <a:endParaRPr sz="1500"/>
          </a:p>
          <a:p>
            <a:pPr indent="0" lvl="0" marL="0" rtl="0" algn="l">
              <a:spcBef>
                <a:spcPts val="7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idx="4294967295" type="title"/>
          </p:nvPr>
        </p:nvSpPr>
        <p:spPr>
          <a:xfrm>
            <a:off x="819150" y="444225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Центры трансфера технологий</a:t>
            </a:r>
            <a:endParaRPr/>
          </a:p>
        </p:txBody>
      </p:sp>
      <p:sp>
        <p:nvSpPr>
          <p:cNvPr id="206" name="Google Shape;206;p23"/>
          <p:cNvSpPr txBox="1"/>
          <p:nvPr>
            <p:ph idx="1" type="body"/>
          </p:nvPr>
        </p:nvSpPr>
        <p:spPr>
          <a:xfrm>
            <a:off x="819150" y="1308975"/>
            <a:ext cx="7415100" cy="16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400"/>
              </a:spcBef>
              <a:spcAft>
                <a:spcPts val="0"/>
              </a:spcAft>
              <a:buNone/>
            </a:pPr>
            <a:r>
              <a:rPr b="1" lang="ru" sz="1600"/>
              <a:t> 	 	</a:t>
            </a:r>
            <a:endParaRPr b="1" sz="1600"/>
          </a:p>
          <a:p>
            <a:pPr indent="0" lvl="0" marL="0" rtl="0" algn="ctr">
              <a:spcBef>
                <a:spcPts val="1400"/>
              </a:spcBef>
              <a:spcAft>
                <a:spcPts val="0"/>
              </a:spcAft>
              <a:buNone/>
            </a:pPr>
            <a:r>
              <a:rPr b="1" lang="ru" sz="1600"/>
              <a:t>	 	 	 	</a:t>
            </a:r>
            <a:endParaRPr b="1" sz="1600"/>
          </a:p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700"/>
              </a:spcAft>
              <a:buNone/>
            </a:pPr>
            <a:r>
              <a:rPr b="1" lang="ru" sz="1600"/>
              <a:t>Центр трансфера технологий - </a:t>
            </a:r>
            <a:r>
              <a:rPr lang="ru" sz="1600"/>
              <a:t>специальная организация, создаваемая при крупных исследовательских центрах для оказания помощи разработчикам в осуществлении процессов передачи технологий, создания связей между исследовательскими организациями и промышленностью</a:t>
            </a:r>
            <a:endParaRPr sz="1600"/>
          </a:p>
        </p:txBody>
      </p:sp>
      <p:pic>
        <p:nvPicPr>
          <p:cNvPr id="207" name="Google Shape;20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9200" y="2914575"/>
            <a:ext cx="3345953" cy="188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9150" y="2893563"/>
            <a:ext cx="2886189" cy="1924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/>
          <p:nvPr>
            <p:ph type="title"/>
          </p:nvPr>
        </p:nvSpPr>
        <p:spPr>
          <a:xfrm>
            <a:off x="819150" y="262350"/>
            <a:ext cx="76971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Центр коллективного пользования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4"/>
          <p:cNvSpPr txBox="1"/>
          <p:nvPr>
            <p:ph idx="2" type="body"/>
          </p:nvPr>
        </p:nvSpPr>
        <p:spPr>
          <a:xfrm>
            <a:off x="737625" y="817925"/>
            <a:ext cx="7979100" cy="1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	</a:t>
            </a:r>
            <a:r>
              <a:rPr lang="ru" sz="1600"/>
              <a:t>Центр коллективного пользования (ЦКП) научным оборудованием - имущественный комплекс, обеспечивающий режим коллективного пользования прецизионным дорогостоящим научным и технологическим оборудованием структурными подразделениями базовой организации, а также сторонними пользователями.</a:t>
            </a:r>
            <a:endParaRPr sz="16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5227" y="2655475"/>
            <a:ext cx="2965724" cy="197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0925" y="2592550"/>
            <a:ext cx="3152026" cy="210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type="title"/>
          </p:nvPr>
        </p:nvSpPr>
        <p:spPr>
          <a:xfrm>
            <a:off x="819150" y="400325"/>
            <a:ext cx="79038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Центр коллективного пользования</a:t>
            </a:r>
            <a:endParaRPr/>
          </a:p>
        </p:txBody>
      </p:sp>
      <p:sp>
        <p:nvSpPr>
          <p:cNvPr id="224" name="Google Shape;224;p25"/>
          <p:cNvSpPr txBox="1"/>
          <p:nvPr>
            <p:ph idx="2" type="body"/>
          </p:nvPr>
        </p:nvSpPr>
        <p:spPr>
          <a:xfrm>
            <a:off x="819150" y="1306800"/>
            <a:ext cx="7239000" cy="26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600"/>
              <a:t>Можно выделить следующие типы подобных организаций:</a:t>
            </a:r>
            <a:endParaRPr sz="16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ru" sz="1600"/>
              <a:t>ЦКП научно-исследовательского 	профиля</a:t>
            </a:r>
            <a:br>
              <a:rPr lang="ru" sz="1600"/>
            </a:br>
            <a:r>
              <a:rPr lang="ru" sz="1600"/>
              <a:t> 	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ru" sz="1600"/>
              <a:t>ЦКП производственного профиля 	</a:t>
            </a:r>
            <a:br>
              <a:rPr lang="ru" sz="1600"/>
            </a:br>
            <a:r>
              <a:rPr lang="ru" sz="1600"/>
              <a:t> 	</a:t>
            </a:r>
            <a:endParaRPr sz="16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ru" sz="1600"/>
              <a:t>ЦКП, осуществляющие подготовку 	кадров 	</a:t>
            </a:r>
            <a:br>
              <a:rPr lang="ru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/>
          <p:nvPr>
            <p:ph type="title"/>
          </p:nvPr>
        </p:nvSpPr>
        <p:spPr>
          <a:xfrm>
            <a:off x="819150" y="4693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Заключение</a:t>
            </a:r>
            <a:endParaRPr/>
          </a:p>
        </p:txBody>
      </p:sp>
      <p:sp>
        <p:nvSpPr>
          <p:cNvPr id="231" name="Google Shape;231;p26"/>
          <p:cNvSpPr txBox="1"/>
          <p:nvPr>
            <p:ph idx="2" type="body"/>
          </p:nvPr>
        </p:nvSpPr>
        <p:spPr>
          <a:xfrm>
            <a:off x="819150" y="1550600"/>
            <a:ext cx="7653000" cy="28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140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Н</a:t>
            </a:r>
            <a:r>
              <a:rPr lang="ru"/>
              <a:t>езависимо от текущих экономических трудностей, санкций, финансового дефицита необходимо думать о будущем регионального развития.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Государство должно делать все возможное для развития науки в стране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Одним из способов развития науки является развитие описанных в презентации организаций.</a:t>
            </a:r>
            <a:endParaRPr/>
          </a:p>
        </p:txBody>
      </p:sp>
      <p:sp>
        <p:nvSpPr>
          <p:cNvPr id="232" name="Google Shape;232;p2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199950" y="337600"/>
            <a:ext cx="86361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/>
              <a:t>Организационные формы территориальных образований для реализации проектов</a:t>
            </a:r>
            <a:endParaRPr sz="2600"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693700" y="1347750"/>
            <a:ext cx="7505700" cy="30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400"/>
              <a:t>Инновационный процесс охватывает многих участников и многие заинтересованные организации. В этой связи инновационная деятельность характеризуется многообразием организационных форм.</a:t>
            </a:r>
            <a:endParaRPr sz="1100"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ru" sz="1400"/>
              <a:t>Наиболее распространенные организационные формы 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бизнес-инкубатор,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технопарк,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технополис,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стратегический альянс.</a:t>
            </a:r>
            <a:endParaRPr sz="1400"/>
          </a:p>
          <a:p>
            <a:pPr indent="0" lvl="0" marL="0" rtl="0" algn="l">
              <a:spcBef>
                <a:spcPts val="7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4254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Особые экономические зоны</a:t>
            </a:r>
            <a:endParaRPr/>
          </a:p>
        </p:txBody>
      </p:sp>
      <p:sp>
        <p:nvSpPr>
          <p:cNvPr id="142" name="Google Shape;142;p15"/>
          <p:cNvSpPr txBox="1"/>
          <p:nvPr>
            <p:ph idx="4294967295" type="body"/>
          </p:nvPr>
        </p:nvSpPr>
        <p:spPr>
          <a:xfrm>
            <a:off x="819150" y="1009950"/>
            <a:ext cx="7505700" cy="15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700"/>
              <a:t>Особая экономическая зона (ОЭЗ) </a:t>
            </a:r>
            <a:r>
              <a:rPr lang="ru" sz="1700"/>
              <a:t>- это специально выделенная часть территории государства, на которой установлен особый правовой режим ведения предпринимательской деятельности.</a:t>
            </a:r>
            <a:br>
              <a:rPr lang="ru" sz="1400"/>
            </a:b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7950" y="2648325"/>
            <a:ext cx="3126900" cy="208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3300" y="2571750"/>
            <a:ext cx="2882970" cy="216222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title"/>
          </p:nvPr>
        </p:nvSpPr>
        <p:spPr>
          <a:xfrm>
            <a:off x="819150" y="3250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Особые экономические зоны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819150" y="1093875"/>
            <a:ext cx="7505700" cy="3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600"/>
              <a:t>Меры поддержки предприятий:</a:t>
            </a:r>
            <a:endParaRPr sz="16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ru" sz="1600"/>
              <a:t>снижение административных барьеров до минимально возможного 	уровня; 	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ru" sz="1600"/>
              <a:t>льготное налогообложение производства и реализации продукции, 	предоставление таможенных преференций; 		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ru" sz="1600"/>
              <a:t>проведение политики демпинга в части сдачи в аренду и продажи 	предпринимателям земельных участков; 		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ru" sz="1600"/>
              <a:t>оказание инвесторам помощи в реализации на первой стадии развития 	проекта и его дальнейшее сопровождение.</a:t>
            </a:r>
            <a:endParaRPr sz="1600"/>
          </a:p>
        </p:txBody>
      </p:sp>
      <p:sp>
        <p:nvSpPr>
          <p:cNvPr id="152" name="Google Shape;152;p1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737625" y="3501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Особые экономические зоны</a:t>
            </a:r>
            <a:endParaRPr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787800" y="1367550"/>
            <a:ext cx="7505700" cy="24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600"/>
              <a:t>На данный момент в России функционируют 33 особые экономические зоны, оформленные в один из следующих типов:</a:t>
            </a:r>
            <a:endParaRPr sz="16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ru" sz="1600"/>
              <a:t>промышленно-производственные ОЭЗ;	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ru" sz="1600"/>
              <a:t>технико-внедренческие ОЭЗ; 		 	</a:t>
            </a:r>
            <a:endParaRPr sz="1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ru" sz="1600"/>
              <a:t>туристско-рекреационные ОЭЗ; 		</a:t>
            </a:r>
            <a:endParaRPr sz="16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ru" sz="1600"/>
              <a:t>портовые ОЭЗ. 	</a:t>
            </a:r>
            <a:br>
              <a:rPr lang="ru" sz="1400"/>
            </a:b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idx="4294967295" type="body"/>
          </p:nvPr>
        </p:nvSpPr>
        <p:spPr>
          <a:xfrm>
            <a:off x="819150" y="933825"/>
            <a:ext cx="7505700" cy="12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	</a:t>
            </a:r>
            <a:r>
              <a:rPr b="1" lang="ru" sz="1600"/>
              <a:t>Наукоград</a:t>
            </a:r>
            <a:r>
              <a:rPr lang="ru" sz="1600"/>
              <a:t> - административно-территориальное образование, инфраструктура которого сформировалась вокруг научной организации, определяющей научно-производственную ориентацию его производственных структур.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8"/>
          <p:cNvSpPr txBox="1"/>
          <p:nvPr>
            <p:ph type="title"/>
          </p:nvPr>
        </p:nvSpPr>
        <p:spPr>
          <a:xfrm>
            <a:off x="819150" y="3250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Наукограды</a:t>
            </a:r>
            <a:endParaRPr/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8850" y="2605350"/>
            <a:ext cx="3270724" cy="184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3550" y="2571749"/>
            <a:ext cx="3301052" cy="175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819150" y="41285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Наукограды</a:t>
            </a:r>
            <a:endParaRPr/>
          </a:p>
        </p:txBody>
      </p:sp>
      <p:sp>
        <p:nvSpPr>
          <p:cNvPr id="174" name="Google Shape;174;p19"/>
          <p:cNvSpPr txBox="1"/>
          <p:nvPr>
            <p:ph idx="2" type="body"/>
          </p:nvPr>
        </p:nvSpPr>
        <p:spPr>
          <a:xfrm>
            <a:off x="863050" y="1262900"/>
            <a:ext cx="7766100" cy="30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ru" sz="1600"/>
              <a:t>Выделяется семь основных специализаций наукоградов:</a:t>
            </a:r>
            <a:endParaRPr sz="1600"/>
          </a:p>
          <a:p>
            <a:pPr indent="-330200" lvl="0" marL="457200" rtl="0" algn="l">
              <a:spcBef>
                <a:spcPts val="140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авиа-, ракетостроение и космические 	исследования;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электроника и радиотехника;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автоматизация, машино- и приборостроение; 	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химия, химическая физика и создание новых материалов;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ядерный комплекс;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энергетика; </a:t>
            </a:r>
            <a:endParaRPr sz="16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 sz="1600"/>
              <a:t>биология и биотехнология.</a:t>
            </a:r>
            <a:br>
              <a:rPr lang="ru"/>
            </a:br>
            <a:endParaRPr/>
          </a:p>
          <a:p>
            <a:pPr indent="0" lvl="0" marL="0" rtl="0" algn="l">
              <a:spcBef>
                <a:spcPts val="7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787800" y="343875"/>
            <a:ext cx="7505700" cy="5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Технопарки</a:t>
            </a:r>
            <a:endParaRPr/>
          </a:p>
        </p:txBody>
      </p:sp>
      <p:sp>
        <p:nvSpPr>
          <p:cNvPr id="181" name="Google Shape;181;p20"/>
          <p:cNvSpPr txBox="1"/>
          <p:nvPr>
            <p:ph idx="4294967295" type="body"/>
          </p:nvPr>
        </p:nvSpPr>
        <p:spPr>
          <a:xfrm>
            <a:off x="919525" y="1024875"/>
            <a:ext cx="7505700" cy="19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400"/>
              </a:spcBef>
              <a:spcAft>
                <a:spcPts val="0"/>
              </a:spcAft>
              <a:buNone/>
            </a:pPr>
            <a:r>
              <a:rPr b="1" lang="ru" sz="1600"/>
              <a:t>Технопарк </a:t>
            </a:r>
            <a:r>
              <a:rPr lang="ru" sz="1600"/>
              <a:t>- это организация, управляемая специалистами, главной целью которых является увеличение благосостояния местного сообщества посредством продвижения инновационной культуры, а также состязательности инновационного бизнеса и научных организаций.</a:t>
            </a:r>
            <a:endParaRPr sz="1600"/>
          </a:p>
          <a:p>
            <a:pPr indent="0" lvl="0" marL="0" rtl="0" algn="l">
              <a:spcBef>
                <a:spcPts val="7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82" name="Google Shape;18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5650" y="2967975"/>
            <a:ext cx="2807844" cy="1870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0750" y="2942875"/>
            <a:ext cx="2823825" cy="187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819150" y="3564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Бизнес-инкубаторы</a:t>
            </a:r>
            <a:endParaRPr/>
          </a:p>
        </p:txBody>
      </p:sp>
      <p:sp>
        <p:nvSpPr>
          <p:cNvPr id="190" name="Google Shape;190;p21"/>
          <p:cNvSpPr txBox="1"/>
          <p:nvPr>
            <p:ph idx="2" type="body"/>
          </p:nvPr>
        </p:nvSpPr>
        <p:spPr>
          <a:xfrm>
            <a:off x="819150" y="1012050"/>
            <a:ext cx="7803600" cy="15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40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000000"/>
                </a:solidFill>
              </a:rPr>
              <a:t>Бизнес-инкубатор — </a:t>
            </a:r>
            <a:r>
              <a:rPr lang="ru" sz="1600">
                <a:solidFill>
                  <a:srgbClr val="000000"/>
                </a:solidFill>
              </a:rPr>
              <a:t>это организация, решающая задачи, ограниченные проблемами поддержки малых, вновь созданных фирм и начинающих предпринимателей, которые хотят, но не имеют возможности начать свое дело.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7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2650" y="2915450"/>
            <a:ext cx="2682225" cy="178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0750" y="2943200"/>
            <a:ext cx="2716251" cy="173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